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notesMasterIdLst>
    <p:notesMasterId r:id="rId42"/>
  </p:notesMasterIdLst>
  <p:sldIdLst>
    <p:sldId id="286" r:id="rId6"/>
    <p:sldId id="287" r:id="rId7"/>
    <p:sldId id="317" r:id="rId8"/>
    <p:sldId id="288" r:id="rId9"/>
    <p:sldId id="289" r:id="rId10"/>
    <p:sldId id="290" r:id="rId11"/>
    <p:sldId id="291" r:id="rId12"/>
    <p:sldId id="319" r:id="rId13"/>
    <p:sldId id="292" r:id="rId14"/>
    <p:sldId id="320" r:id="rId15"/>
    <p:sldId id="293" r:id="rId16"/>
    <p:sldId id="294" r:id="rId17"/>
    <p:sldId id="318" r:id="rId18"/>
    <p:sldId id="295" r:id="rId19"/>
    <p:sldId id="321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3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84D62-73D3-41DE-A1D4-3B379B2212D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DFE9A-855C-4B16-B6E0-1E90C89B3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34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3547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343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448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7516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9382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300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7221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1762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28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3980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710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501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761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6555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4406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475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93320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7413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566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5193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92689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657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1912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35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6947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218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458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254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996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843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CF77DEF-8AC7-42A1-B52D-030B3F5399C4}" type="slidenum">
              <a:rPr lang="en-US" altLang="en-US" sz="1200" smtClean="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975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75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87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26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48 h 264"/>
                <a:gd name="T2" fmla="*/ 1 w 457"/>
                <a:gd name="T3" fmla="*/ 0 h 264"/>
                <a:gd name="T4" fmla="*/ 0 w 457"/>
                <a:gd name="T5" fmla="*/ 252 h 264"/>
                <a:gd name="T6" fmla="*/ 457 w 457"/>
                <a:gd name="T7" fmla="*/ 248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A1C812-FDD4-4B47-B495-BA2774232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9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A75BA60D-6B58-48A5-A04C-F7C68E094D1E}" type="slidenum">
              <a:rPr 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45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81A3-9633-40D5-9462-A726AC0309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77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D078-98A7-42F1-9906-92A7756F20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75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E132-D4F3-448B-8981-A6D9C53D66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06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E961A-A64B-451E-A0DA-DD7D09EB97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47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2B23-7EE8-4D0E-9C6A-90663757C2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500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89601-94BF-44B3-956B-534CE43BEB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54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694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E9C9-8CAD-4A26-ACDE-7E98EC003C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31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2722-F2F7-4B2F-9423-02856417E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064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0AED-BEF9-463A-A481-FFE5CACC12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299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38D0-C159-48C8-94DA-687DFDD5BA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15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DA97-71EA-40FC-9E5A-C2ED100B36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628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061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79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30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042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27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034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251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31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383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124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111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000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620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958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533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6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795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579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438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16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944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25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892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606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148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28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16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185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472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808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669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175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849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363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948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78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0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4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3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25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4940-6A2E-4D83-8543-1B66A8D8966B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7FCA-38AE-4C09-8FFB-D9D4CDE75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69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A75BA60D-6B58-48A5-A04C-F7C68E094D1E}" type="slidenum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047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8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9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0" name="AutoShape 11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1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2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3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0912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915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7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1038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039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0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1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2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3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4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48 h 264"/>
                <a:gd name="T2" fmla="*/ 1 w 457"/>
                <a:gd name="T3" fmla="*/ 0 h 264"/>
                <a:gd name="T4" fmla="*/ 0 w 457"/>
                <a:gd name="T5" fmla="*/ 252 h 264"/>
                <a:gd name="T6" fmla="*/ 457 w 457"/>
                <a:gd name="T7" fmla="*/ 248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0396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animBg="1"/>
      <p:bldP spid="80915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BF4B-C465-4D84-A3B1-B004666DB01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F669-55F9-43B3-86EC-E18E44D8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0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7D6E-5110-4BAE-854C-FC04BC83A8C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CAFB-31F5-44FD-83FC-413FF22F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C1D0-7EE7-45F7-80BF-02DE4C11D2C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C056-5AD7-4556-8B14-AB366DCCE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70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fa-IR" b="1" dirty="0">
                <a:solidFill>
                  <a:schemeClr val="accent1"/>
                </a:solidFill>
                <a:latin typeface="Times New Roman" charset="0"/>
              </a:rPr>
              <a:t>رتینو پاتی نارسی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fa-IR" b="1" dirty="0">
                <a:latin typeface="Times New Roman" charset="0"/>
              </a:rPr>
              <a:t>دکتر منیژه قره باغی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4430713"/>
            <a:ext cx="5504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استاد دانشگاه علوم پزشکی تبریز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28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783" y="404665"/>
            <a:ext cx="732121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147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هیپراکسی نسبی عامل شروع توقف رشد طبیعی عروق در فاز 1 رتینوپاتی نارسی می باشد.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اکسیژن توکسیسیته فاز 1 ، با رشد عروقی ناشی از هیپوکسی در فاز 2 دنبال می شود.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هیپر اکسی باعث مهار فاکتورهای رشد عروقی به واسطه اکسیژن از جمله اریتروپویتین و فاکتور رشد اندوتلیال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(VEGF)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عروقی می شود.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42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فاکتور رشد شبه انسولین 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برای رشد طبیعی و تکامل برخی بافتها از جمله مغز و عروق خونی ضروری است.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سایر فاکتورهایی که بدنبال زایمان زودرس به نوزاد نمی رسند عبارتند از اسیدهای چرب غیر اشباع زنجیره بلند امگا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LCPUFA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که برای تکامل طبیعی شبکیه ضروری می باشد.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32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3999"/>
            <a:ext cx="7056784" cy="513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747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فاز دوم رتینوپاتی با پرولیفراسیون عروقی در پاسخ به افزایش  فاکتورهای  رشد نظیر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VEGF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 اریتروپویتین و سایر فاکتورها مشخص می شود.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89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8634"/>
            <a:ext cx="6768752" cy="61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798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1772816"/>
            <a:ext cx="8064896" cy="4608512"/>
          </a:xfrm>
        </p:spPr>
        <p:txBody>
          <a:bodyPr/>
          <a:lstStyle/>
          <a:p>
            <a:pPr algn="r" rt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رتینوپاتی شدید، فاز 2  زمانی شروع می شود که رتین از نظر متابولیک فعال ولی کم عروق و درنتیجه هیپوکسیک  است( ناشی از ساپرسیون اولیه رشد عروقی در فاز 1). عروق جدید ( حاصل از ترشح زیاد فاکتورهای رشد) پرفوزیون ضعیف شبکیه را فراهم کرده نشت دارد و باعث تشکیل اسکار و کندگی شبکیه می شود.</a:t>
            </a:r>
          </a:p>
        </p:txBody>
      </p:sp>
    </p:spTree>
    <p:extLst>
      <p:ext uri="{BB962C8B-B14F-4D97-AF65-F5344CB8AC3E}">
        <p14:creationId xmlns:p14="http://schemas.microsoft.com/office/powerpoint/2010/main" xmlns="" val="79268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انتقال از فاز 1 به فاز 2 معمولا صرف نظر از سن تقویمی در سن حاملگی اصلاح شده 32 تا 37 هفته  اتفاق می افتد ودر هفته 34 تا 36 به بیشترین حد می رسد</a:t>
            </a:r>
          </a:p>
          <a:p>
            <a:pPr marL="0" indent="0">
              <a:buNone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59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تجویز اکسیژن، دیسترس تنفسی، آپنه، برادیکاردی، بیماری قلبی، عفونت، هیپر کاپنه، اسیدوز، آنمی و نیاز به تزریق خون از عوامل کمک کننده به ایجاد رتینوپاتی نارسی می باشند.</a:t>
            </a:r>
          </a:p>
        </p:txBody>
      </p:sp>
    </p:spTree>
    <p:extLst>
      <p:ext uri="{BB962C8B-B14F-4D97-AF65-F5344CB8AC3E}">
        <p14:creationId xmlns:p14="http://schemas.microsoft.com/office/powerpoint/2010/main" xmlns="" val="272985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8" y="2060848"/>
            <a:ext cx="8100392" cy="4536504"/>
          </a:xfrm>
        </p:spPr>
        <p:txBody>
          <a:bodyPr/>
          <a:lstStyle/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اکسیژن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سطح اپتیمم اکسیژن که در آن خطر رتینوپاتی ناشی از اکسیژن ساچوراسیون با موربیدیته ناشی از هیپوکسی بالانس شود شناخته شده نیست. 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براساس مطالعات تجویز اکسیژن کمکی در رتینوپاتی نارسی ، با افزایش ساچوراسیون از 89 -94 % به 96-99%  برای حداقل 2 هفته  با پیشرفت از مرحله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prethreshold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ROP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به مرحله پرولیفراتیو همراه نبوده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216846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b="1" dirty="0">
                <a:solidFill>
                  <a:schemeClr val="accent1"/>
                </a:solidFill>
                <a:latin typeface="Times New Roman" charset="0"/>
              </a:rPr>
              <a:t>رتینوپاتی نارسی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>
              <a:defRPr/>
            </a:pP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 وجود پیشرفتهایی که در اکسیژن تراپی حاصل شده، شیوع رتینوپاتی نارسی  به علت افزایش بقائ نوزادان نارس با سن حاملگی پایین تر و وزن تولد کمتر که رتین آسیب پذیرتری دارند کمتر نشده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0339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اکسیژن با عوارض ریوی بیشتری همراهی می کند.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نوسانات سطح اکسیژن در هفته های اول زندگی و نیز هیپوکسی های مکرر در 8 هفته اول زندگی با افزایش ریسک رتینوپاتی  همراه می باشد</a:t>
            </a:r>
          </a:p>
          <a:p>
            <a:pPr algn="r" rt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97159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/>
              <a:t>سن حاملگی و وزن تولد</a:t>
            </a:r>
          </a:p>
          <a:p>
            <a:pPr lvl="1" algn="r" rtl="1"/>
            <a:r>
              <a:rPr lang="fa-IR" dirty="0"/>
              <a:t>هرچه سن حاملگی و وزن تولد کمتر باشد ، کمبود فاکتورهای موجود در زندگی داخل رحمی شدید تر خواهد بود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2272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68" y="1700808"/>
            <a:ext cx="91526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0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سطح پایین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IGF-1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ارتباط نزدیکی بین سطح پایین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در پست ناتال با بروز رتینوپاتی نارسی و سایر موربیدیته نوزادی وجود دارد.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بیشتر نوزادان نارس زیر 33 هفته افزایش بسیار آهسته ای در تولید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بعد از تولد دارند تا به سن 40 هفته اصلاح شده برسند.</a:t>
            </a:r>
          </a:p>
          <a:p>
            <a:pPr lv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536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مقادیر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پست ناتال در نوزادان نارس با سن حاملگی بالاتر وابسته به تغذیه است و در ناشتایی، عفونت و استرس کاهش می یابد.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نوزادان نارس مقادیر پایین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ارتباط مستقیم با شدت رتینوپاتی و رشد ضعیف مغزی دارد که با اندازه دورسر و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مشخص می شود.</a:t>
            </a:r>
          </a:p>
        </p:txBody>
      </p:sp>
    </p:spTree>
    <p:extLst>
      <p:ext uri="{BB962C8B-B14F-4D97-AF65-F5344CB8AC3E}">
        <p14:creationId xmlns:p14="http://schemas.microsoft.com/office/powerpoint/2010/main" xmlns="" val="412132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به عنوان فاکتور محرک برای رشد و سورویوال سلول اندوتلیال عروقی وابسته به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VEGF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عمل می کند.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مقادیر پروتئین باند شونده به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هم سورویوال عروقی را اصلاح می کند.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سطح پروتئین 3 باند شونده به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بطور قابل توجهی در نوزادانی که رتینوپاتی نارسی دارند کاهش یافته است.</a:t>
            </a: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81331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8" y="2132856"/>
            <a:ext cx="7992888" cy="4464496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هیپرگلیسمی و مصرف انسولین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مقادیر قند خون ریسک فاکتوری برای رتینوپاتی نارسی است.</a:t>
            </a:r>
          </a:p>
          <a:p>
            <a:pPr lvl="1"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تغذیه به تنهای در وزن گیری (نرمال شده برای سن حاملگی) یا سطح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در نوزادان کم وزن  موثر نیست. این نوزادان با افزایش دریافت کالری نمی توانند سطح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را افزایش دهند و یا در حضور مقادیر پایین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نمی توانند کالری را صرف رشد نمایند.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03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Risk factors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هم افزایش تغذیه و هم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IGF-1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کافی برای رشد بعد از تولد و کاهش ریسک رتینوپاتی ضروری است.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توجه اضافی به ترکیبات تغذیه ای از جمله پروتئین ، چربی کافی، گلوکز مناسب و سایر کربوهیدراتها ضروری است.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69115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1916832"/>
            <a:ext cx="8172400" cy="4680520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طبقه بندی بین المللی  رتین.پاتی نارسی در سال 1984 تا 1987 برای تعریف واضح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ROP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انجام شد.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شبکیه به 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تقسیم بندی می شود.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رتینوپاتی در زون 1 بدترین پیش اگهی را دارد.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گسترش بیماری برااساس تعداد ساعات درگیر در زون مشخص می شود.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17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تغییر در دیلاتاسیون وریدی و پیچ وخمهای شریانی که در بیماری اگرسیو اتفاق می افتد به عنوان بیماری پلاس شناخته می شود.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اگر معیارهای پلاس را پرنکند ولی طبیعی نباشده به عنوان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preplus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disease”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شناخنه می شود.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79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lvl="0" algn="r" rtl="1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fa-IR" kern="1200" dirty="0">
                <a:effectLst/>
                <a:latin typeface="Calibri"/>
              </a:rPr>
              <a:t>کمبود فاکتورهایی که بطور طبیعی در دوران جنینی وجود دارند ازمله فاکتور رشد شبه انسولین 1 تاثیر قابل ملاحظه ای  در رتینوپاتی نارسی دارد.</a:t>
            </a:r>
            <a:endParaRPr kumimoji="0" lang="en-US" kern="1200" dirty="0">
              <a:effectLst/>
              <a:latin typeface="Calibri"/>
            </a:endParaRPr>
          </a:p>
          <a:p>
            <a:pPr lvl="0" algn="r" rtl="1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fa-IR" kern="1200" dirty="0">
                <a:effectLst/>
                <a:latin typeface="Calibri"/>
              </a:rPr>
              <a:t>درغیاب فاکتورهای رشد ضروری که بطور طبیعی در جنین وجود دارد، عدم تکامل یافتگی رتین و آسیب پذیری آن نسبت به هیپوکسی و نئوواسکولاریزاسیون ادامه می یابد.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02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Course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424847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استیج 1 تا 3 نشانگر افزایش رشد غیر طبیعی عروقی ( نئوواسکولاریزاسیون ) می باشد ودر استیج 3 عروق به داخل ویتروس رشد می کنند.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استیج 4 کندگی پارسیل رتین اتفاق می افتد.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استیج 5 شبکیه بطور کامل کندگی شبکیه اتفاق می افتد.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هردو با پیش اگهی نامطلوب بینایی همراه است.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66603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استیج 1و 2 خفیف بوده به احتمال زیاد خودبخود پسرفت می کند.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استیج 3 نئوواسکولاریزاسیون خارج شبکیه ای ممکن است تشدید یافته باعث کندگی کامل شبکیه شود که اغلب منجر به کوری کامل می شود.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14895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Course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1844824"/>
            <a:ext cx="8172400" cy="501317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Treatment for Retinopathy of Prematurity (ETROP) Study reclassified ROP into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 (requiring treatment) and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 (to be followed)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include a more virulent form of retinopathy in extremely low birth weight babies (aggressive, posterior ROP) which involves very central neovascularization with plus disease.</a:t>
            </a:r>
          </a:p>
        </p:txBody>
      </p:sp>
    </p:spTree>
    <p:extLst>
      <p:ext uri="{BB962C8B-B14F-4D97-AF65-F5344CB8AC3E}">
        <p14:creationId xmlns:p14="http://schemas.microsoft.com/office/powerpoint/2010/main" xmlns="" val="345404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19100"/>
            <a:ext cx="7659960" cy="849660"/>
          </a:xfrm>
        </p:spPr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1844824"/>
            <a:ext cx="8352928" cy="501317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at risk for severe ROP are examined according to national guidelines, usually starting at about 31 weeks’ postmenstrual age to detect those needing treatment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no ROP is seen by 36-42 weeks’ postmenstrual age, the risk of developing disease is very low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ROP is treated with anti-VEGF therapy, incomplete retinal vascularization with the risk of further ROP is extended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8308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 prognosis is associated with onset of severe disease in zone I (most immature) that can rapidly progress to type 1 disease with high risk of retinal detachment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Onset in zone II, or a slower evolution of the disorder, leads more often to complete resolution.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 with an onset in zone III has a good prognosis for full recovery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4447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988840"/>
            <a:ext cx="8388424" cy="46805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who develop only mild ROP (i.e., stage 1 or 2 without plus disease) usually heal without a residual cicatrix and have only a slightly increased incidence of myopia/ hyperopia, strabismus, and amblyopia compared with term infants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infants who develop type 1 ROP and receive laser ablation, severe myopia, glaucoma, and associated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sequelae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common</a:t>
            </a:r>
          </a:p>
        </p:txBody>
      </p:sp>
    </p:spTree>
    <p:extLst>
      <p:ext uri="{BB962C8B-B14F-4D97-AF65-F5344CB8AC3E}">
        <p14:creationId xmlns:p14="http://schemas.microsoft.com/office/powerpoint/2010/main" xmlns="" val="68811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662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lvl="0" algn="r" rtl="1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fa-IR" kern="1200" dirty="0">
                <a:effectLst/>
                <a:latin typeface="Calibri"/>
              </a:rPr>
              <a:t>در تمام دنیا حدود 10 درصد تولد ها زودرس ( زودتر از هفته 37 بارداری) اتفاق می افتد.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10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انسیدانس رتینوپاتی نارسی در طی زمان  تغییر قابل توجهی نکرده است.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شاید به دلیل افزایش شانس زنده ماندن نوزادان نارستر از یک سو و بهبود کیفیت مراقبتهای بخش های مراقبت های ویژه نوزادان نارس از سوی دیگر 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10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رتینوپاتی نارسی با توقف رشد عصبی و عروقی شبکیه در نوزاد نارس  شروع می شود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رشد عروقی شبکیه ممکن است مجدد بطور طبیعی شروع شود ولی زمانی که چنین اتفاقی نیفتد واسکولاریزاسیون پاتو لوژیک  عروق نابجا در شبکیه اتفاق می افتد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79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بطور طبیعی عروقی شدن شبکیه از هفته 16 بارداری از دیسک اپتیک شروع شده به طرف محیطی تا  لبه محیطی شبکیه (اورا سراتا ) در هفته 36 حاملگی  و نواحی تمپورال در هفته 40 بارداری  گسترش می یابد.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98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889954"/>
            <a:ext cx="6264696" cy="46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005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Times New Roman" charset="0"/>
              </a:rPr>
              <a:t>Retinopathy Of Prematurity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2132856"/>
            <a:ext cx="7920880" cy="3528392"/>
          </a:xfrm>
        </p:spPr>
        <p:txBody>
          <a:bodyPr/>
          <a:lstStyle/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رتینوپاتی نارسی بعد از تولد دو مرحله دارد.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فاز 1: توقف رشد طبیعی عروقی ( بسته شدن عروق نارس با اکسیژن اضافی)</a:t>
            </a: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فاز2:  رشد عروقی پاتولوژیک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51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1461</Words>
  <Application>Microsoft Office PowerPoint</Application>
  <PresentationFormat>On-screen Show (4:3)</PresentationFormat>
  <Paragraphs>134</Paragraphs>
  <Slides>36</Slides>
  <Notes>30</Notes>
  <HiddenSlides>4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Office Theme</vt:lpstr>
      <vt:lpstr>high voltage</vt:lpstr>
      <vt:lpstr>Custom Design</vt:lpstr>
      <vt:lpstr>1_Custom Design</vt:lpstr>
      <vt:lpstr>2_Custom Design</vt:lpstr>
      <vt:lpstr>رتینو پاتی نارسی </vt:lpstr>
      <vt:lpstr>رتینوپاتی نارسی</vt:lpstr>
      <vt:lpstr>Retinopathy Of Prematurity</vt:lpstr>
      <vt:lpstr>Retinopathy Of Prematurity</vt:lpstr>
      <vt:lpstr>Retinopathy Of Prematurity</vt:lpstr>
      <vt:lpstr>Retinopathy Of Prematurity</vt:lpstr>
      <vt:lpstr>Retinopathy Of Prematurity</vt:lpstr>
      <vt:lpstr>Slide 8</vt:lpstr>
      <vt:lpstr>Retinopathy Of Prematurity</vt:lpstr>
      <vt:lpstr>Slide 10</vt:lpstr>
      <vt:lpstr>Retinopathy Of Prematurity</vt:lpstr>
      <vt:lpstr>Retinopathy Of Prematurity</vt:lpstr>
      <vt:lpstr>Slide 13</vt:lpstr>
      <vt:lpstr>Retinopathy Of Prematurity</vt:lpstr>
      <vt:lpstr>Slide 15</vt:lpstr>
      <vt:lpstr>Retinopathy Of Prematurity</vt:lpstr>
      <vt:lpstr>Retinopathy Of Prematurity</vt:lpstr>
      <vt:lpstr>Risk factors</vt:lpstr>
      <vt:lpstr>Risk factors</vt:lpstr>
      <vt:lpstr>Risk factors</vt:lpstr>
      <vt:lpstr>Risk factors</vt:lpstr>
      <vt:lpstr>Slide 22</vt:lpstr>
      <vt:lpstr>Risk factors</vt:lpstr>
      <vt:lpstr>Risk factors</vt:lpstr>
      <vt:lpstr>Risk factors</vt:lpstr>
      <vt:lpstr>Risk factors</vt:lpstr>
      <vt:lpstr>Risk factors</vt:lpstr>
      <vt:lpstr>Slide 28</vt:lpstr>
      <vt:lpstr>Slide 29</vt:lpstr>
      <vt:lpstr>Clinical Course</vt:lpstr>
      <vt:lpstr>Slide 31</vt:lpstr>
      <vt:lpstr>Clinical Course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alzahra</dc:creator>
  <cp:lastModifiedBy>komari</cp:lastModifiedBy>
  <cp:revision>31</cp:revision>
  <dcterms:created xsi:type="dcterms:W3CDTF">2020-11-18T14:02:27Z</dcterms:created>
  <dcterms:modified xsi:type="dcterms:W3CDTF">2021-02-27T04:55:52Z</dcterms:modified>
</cp:coreProperties>
</file>