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76" r:id="rId3"/>
    <p:sldId id="260" r:id="rId4"/>
    <p:sldId id="299" r:id="rId5"/>
    <p:sldId id="277" r:id="rId6"/>
    <p:sldId id="258" r:id="rId7"/>
    <p:sldId id="259" r:id="rId8"/>
    <p:sldId id="286" r:id="rId9"/>
    <p:sldId id="261" r:id="rId10"/>
    <p:sldId id="265" r:id="rId11"/>
    <p:sldId id="266" r:id="rId12"/>
    <p:sldId id="262" r:id="rId13"/>
    <p:sldId id="283" r:id="rId14"/>
    <p:sldId id="285" r:id="rId15"/>
    <p:sldId id="263" r:id="rId16"/>
    <p:sldId id="280" r:id="rId17"/>
    <p:sldId id="279" r:id="rId18"/>
    <p:sldId id="282" r:id="rId19"/>
    <p:sldId id="284" r:id="rId20"/>
    <p:sldId id="298" r:id="rId21"/>
    <p:sldId id="264" r:id="rId22"/>
    <p:sldId id="267" r:id="rId23"/>
    <p:sldId id="268" r:id="rId24"/>
    <p:sldId id="273" r:id="rId25"/>
    <p:sldId id="274" r:id="rId26"/>
    <p:sldId id="275" r:id="rId27"/>
    <p:sldId id="269" r:id="rId28"/>
    <p:sldId id="297" r:id="rId29"/>
    <p:sldId id="270" r:id="rId30"/>
    <p:sldId id="271" r:id="rId31"/>
    <p:sldId id="272" r:id="rId32"/>
    <p:sldId id="296" r:id="rId33"/>
    <p:sldId id="281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05EF-9DED-40ED-BDA2-7F9F02A15042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0387-C42B-4BA8-A942-3E07C2171C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28449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05EF-9DED-40ED-BDA2-7F9F02A15042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0387-C42B-4BA8-A942-3E07C2171C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15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05EF-9DED-40ED-BDA2-7F9F02A15042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0387-C42B-4BA8-A942-3E07C2171C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218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05EF-9DED-40ED-BDA2-7F9F02A15042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0387-C42B-4BA8-A942-3E07C2171C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28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05EF-9DED-40ED-BDA2-7F9F02A15042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0387-C42B-4BA8-A942-3E07C2171C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5665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05EF-9DED-40ED-BDA2-7F9F02A15042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0387-C42B-4BA8-A942-3E07C2171C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6614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05EF-9DED-40ED-BDA2-7F9F02A15042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0387-C42B-4BA8-A942-3E07C2171C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1496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05EF-9DED-40ED-BDA2-7F9F02A15042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0387-C42B-4BA8-A942-3E07C2171C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6639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05EF-9DED-40ED-BDA2-7F9F02A15042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0387-C42B-4BA8-A942-3E07C2171C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49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EF805EF-9DED-40ED-BDA2-7F9F02A15042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CC0387-C42B-4BA8-A942-3E07C2171C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6072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05EF-9DED-40ED-BDA2-7F9F02A15042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0387-C42B-4BA8-A942-3E07C2171C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272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EF805EF-9DED-40ED-BDA2-7F9F02A15042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CCC0387-C42B-4BA8-A942-3E07C2171C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2895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Retinopathy Of </a:t>
            </a:r>
            <a:br>
              <a:rPr lang="en-US" dirty="0" smtClean="0"/>
            </a:br>
            <a:r>
              <a:rPr lang="en-US" dirty="0" smtClean="0"/>
              <a:t>Prematurity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Dr</a:t>
            </a:r>
            <a:r>
              <a:rPr lang="en-US" dirty="0" smtClean="0"/>
              <a:t> Amir </a:t>
            </a:r>
            <a:r>
              <a:rPr lang="en-US" dirty="0" err="1" smtClean="0"/>
              <a:t>Eftekhari</a:t>
            </a:r>
            <a:endParaRPr lang="en-US" dirty="0" smtClean="0"/>
          </a:p>
          <a:p>
            <a:r>
              <a:rPr lang="en-US" dirty="0" smtClean="0"/>
              <a:t>Assistant Professor of Ophthalmology </a:t>
            </a:r>
          </a:p>
          <a:p>
            <a:r>
              <a:rPr lang="en-US" dirty="0"/>
              <a:t> </a:t>
            </a:r>
            <a:r>
              <a:rPr lang="en-US" dirty="0" err="1" smtClean="0"/>
              <a:t>Nikookary</a:t>
            </a:r>
            <a:r>
              <a:rPr lang="en-US" dirty="0" smtClean="0"/>
              <a:t> eye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56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3792"/>
            <a:ext cx="10515600" cy="5623171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Plus disease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Plus </a:t>
            </a:r>
            <a:r>
              <a:rPr lang="en-US" dirty="0"/>
              <a:t>disease refers to dilation and tortuosity of the </a:t>
            </a:r>
            <a:r>
              <a:rPr lang="en-US" dirty="0" smtClean="0"/>
              <a:t>retinal arterioles </a:t>
            </a:r>
            <a:r>
              <a:rPr lang="en-US" dirty="0"/>
              <a:t>and veins in the posterior pole </a:t>
            </a:r>
            <a:r>
              <a:rPr lang="en-US" dirty="0" smtClean="0"/>
              <a:t> and is </a:t>
            </a:r>
            <a:r>
              <a:rPr lang="en-US" dirty="0"/>
              <a:t>based on a standard photograph published in the </a:t>
            </a:r>
            <a:r>
              <a:rPr lang="en-US" dirty="0" smtClean="0"/>
              <a:t>multicenter trial </a:t>
            </a:r>
            <a:r>
              <a:rPr lang="en-US" dirty="0"/>
              <a:t>of CRYO-ROP 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In </a:t>
            </a:r>
            <a:r>
              <a:rPr lang="en-US" dirty="0"/>
              <a:t>later clinical trials, </a:t>
            </a:r>
            <a:r>
              <a:rPr lang="en-US" dirty="0" smtClean="0"/>
              <a:t>the definition </a:t>
            </a:r>
            <a:r>
              <a:rPr lang="en-US" dirty="0"/>
              <a:t>of plus disease was modified so that the </a:t>
            </a:r>
            <a:r>
              <a:rPr lang="en-US" dirty="0" smtClean="0"/>
              <a:t>diagnosis of </a:t>
            </a:r>
            <a:r>
              <a:rPr lang="en-US" dirty="0"/>
              <a:t>plus disease could be made if sufficient </a:t>
            </a:r>
            <a:r>
              <a:rPr lang="en-US" dirty="0" smtClean="0"/>
              <a:t>vascular dilation </a:t>
            </a:r>
            <a:r>
              <a:rPr lang="en-US" dirty="0"/>
              <a:t>and tortuosity were present in at least two </a:t>
            </a:r>
            <a:r>
              <a:rPr lang="en-US" dirty="0" smtClean="0"/>
              <a:t>quadrants .</a:t>
            </a:r>
          </a:p>
          <a:p>
            <a:r>
              <a:rPr lang="en-US" dirty="0" smtClean="0"/>
              <a:t> </a:t>
            </a:r>
            <a:r>
              <a:rPr lang="en-US" dirty="0"/>
              <a:t>Pre–plus disease was defined as abnormal </a:t>
            </a:r>
            <a:r>
              <a:rPr lang="en-US" dirty="0" smtClean="0"/>
              <a:t>dilation and </a:t>
            </a:r>
            <a:r>
              <a:rPr lang="en-US" dirty="0"/>
              <a:t>tortuosity of the posterior pole vessels, </a:t>
            </a:r>
            <a:r>
              <a:rPr lang="en-US" dirty="0" smtClean="0"/>
              <a:t>which is </a:t>
            </a:r>
            <a:r>
              <a:rPr lang="en-US" dirty="0"/>
              <a:t>insufficient for the diagnosis of plus disease based </a:t>
            </a:r>
            <a:r>
              <a:rPr lang="en-US" dirty="0" smtClean="0"/>
              <a:t>on the </a:t>
            </a:r>
            <a:r>
              <a:rPr lang="en-US" dirty="0"/>
              <a:t>standard photograph but is more so than </a:t>
            </a:r>
            <a:r>
              <a:rPr lang="en-US" dirty="0" smtClean="0"/>
              <a:t>normal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12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Aggressive posterior 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Aggressive posterior ROP (AP-ROP) was defined </a:t>
            </a:r>
            <a:r>
              <a:rPr lang="en-US" dirty="0" smtClean="0"/>
              <a:t>as aggressive </a:t>
            </a:r>
            <a:r>
              <a:rPr lang="en-US" dirty="0"/>
              <a:t>posterior retinopathy observed commonly </a:t>
            </a:r>
            <a:r>
              <a:rPr lang="en-US" dirty="0" smtClean="0"/>
              <a:t>in zone </a:t>
            </a:r>
            <a:r>
              <a:rPr lang="en-US" dirty="0"/>
              <a:t>I or posterior zone II, with dilation and </a:t>
            </a:r>
            <a:r>
              <a:rPr lang="en-US" dirty="0" smtClean="0"/>
              <a:t>tortuosity of </a:t>
            </a:r>
            <a:r>
              <a:rPr lang="en-US" dirty="0"/>
              <a:t>both arteries and veins in all four quadrants that </a:t>
            </a:r>
            <a:r>
              <a:rPr lang="en-US" dirty="0" smtClean="0"/>
              <a:t>is out </a:t>
            </a:r>
            <a:r>
              <a:rPr lang="en-US" dirty="0"/>
              <a:t>of proportion to the peripheral retinopathy. </a:t>
            </a:r>
            <a:r>
              <a:rPr lang="en-US" dirty="0" smtClean="0"/>
              <a:t>AP-ROP does </a:t>
            </a:r>
            <a:r>
              <a:rPr lang="en-US" dirty="0"/>
              <a:t>not usually progress through the classic </a:t>
            </a:r>
            <a:r>
              <a:rPr lang="en-US" dirty="0" smtClean="0"/>
              <a:t>stages, extends </a:t>
            </a:r>
            <a:r>
              <a:rPr lang="en-US" dirty="0"/>
              <a:t>circumferentially, and can be accompanied by </a:t>
            </a:r>
            <a:r>
              <a:rPr lang="en-US" dirty="0" smtClean="0"/>
              <a:t>a circumferential </a:t>
            </a:r>
            <a:r>
              <a:rPr lang="en-US" dirty="0"/>
              <a:t>vessel. Though there may only be a </a:t>
            </a:r>
            <a:r>
              <a:rPr lang="en-US" dirty="0" smtClean="0"/>
              <a:t>flat neovascularization </a:t>
            </a:r>
            <a:r>
              <a:rPr lang="en-US" dirty="0"/>
              <a:t>at the junction of vascularized </a:t>
            </a:r>
            <a:r>
              <a:rPr lang="en-US" dirty="0" smtClean="0"/>
              <a:t>and </a:t>
            </a:r>
            <a:r>
              <a:rPr lang="en-US" dirty="0" err="1" smtClean="0"/>
              <a:t>nonvascularized</a:t>
            </a:r>
            <a:r>
              <a:rPr lang="en-US" dirty="0" smtClean="0"/>
              <a:t> </a:t>
            </a:r>
            <a:r>
              <a:rPr lang="en-US" dirty="0"/>
              <a:t>retina, this aggressive form of ROP </a:t>
            </a:r>
            <a:r>
              <a:rPr lang="en-US" dirty="0" smtClean="0"/>
              <a:t>usually progressed </a:t>
            </a:r>
            <a:r>
              <a:rPr lang="en-US" dirty="0"/>
              <a:t>to stage 5 if it is not promptly treated 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534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73510" y="1596981"/>
            <a:ext cx="4327301" cy="38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0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1239" y="2279561"/>
            <a:ext cx="3644722" cy="3374264"/>
          </a:xfrm>
        </p:spPr>
      </p:pic>
    </p:spTree>
    <p:extLst>
      <p:ext uri="{BB962C8B-B14F-4D97-AF65-F5344CB8AC3E}">
        <p14:creationId xmlns:p14="http://schemas.microsoft.com/office/powerpoint/2010/main" xmlns="" val="68023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7688" y="1957388"/>
            <a:ext cx="6076950" cy="3800475"/>
          </a:xfrm>
        </p:spPr>
      </p:pic>
    </p:spTree>
    <p:extLst>
      <p:ext uri="{BB962C8B-B14F-4D97-AF65-F5344CB8AC3E}">
        <p14:creationId xmlns:p14="http://schemas.microsoft.com/office/powerpoint/2010/main" xmlns="" val="40278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80327" y="1828800"/>
            <a:ext cx="4610636" cy="40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87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930"/>
          <a:stretch/>
        </p:blipFill>
        <p:spPr>
          <a:xfrm>
            <a:off x="3055513" y="1316133"/>
            <a:ext cx="5203064" cy="3650722"/>
          </a:xfrm>
        </p:spPr>
      </p:pic>
    </p:spTree>
    <p:extLst>
      <p:ext uri="{BB962C8B-B14F-4D97-AF65-F5344CB8AC3E}">
        <p14:creationId xmlns:p14="http://schemas.microsoft.com/office/powerpoint/2010/main" xmlns="" val="167138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5793"/>
          </a:xfrm>
        </p:spPr>
        <p:txBody>
          <a:bodyPr/>
          <a:lstStyle/>
          <a:p>
            <a:r>
              <a:rPr lang="en-US" dirty="0" smtClean="0"/>
              <a:t>Stage 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3008" y="2358737"/>
            <a:ext cx="3138056" cy="2722418"/>
          </a:xfrm>
        </p:spPr>
      </p:pic>
    </p:spTree>
    <p:extLst>
      <p:ext uri="{BB962C8B-B14F-4D97-AF65-F5344CB8AC3E}">
        <p14:creationId xmlns:p14="http://schemas.microsoft.com/office/powerpoint/2010/main" xmlns="" val="265761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Plus disease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9420" y="2189408"/>
            <a:ext cx="3966693" cy="3567448"/>
          </a:xfrm>
        </p:spPr>
      </p:pic>
    </p:spTree>
    <p:extLst>
      <p:ext uri="{BB962C8B-B14F-4D97-AF65-F5344CB8AC3E}">
        <p14:creationId xmlns:p14="http://schemas.microsoft.com/office/powerpoint/2010/main" xmlns="" val="344100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Plus disease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6541" y="2021982"/>
            <a:ext cx="3825025" cy="3606085"/>
          </a:xfrm>
        </p:spPr>
      </p:pic>
    </p:spTree>
    <p:extLst>
      <p:ext uri="{BB962C8B-B14F-4D97-AF65-F5344CB8AC3E}">
        <p14:creationId xmlns:p14="http://schemas.microsoft.com/office/powerpoint/2010/main" xmlns="" val="17098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Historty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 first described in 1942 and quickly became the primary cause of childhood blindness throughout the developed world.</a:t>
            </a:r>
          </a:p>
          <a:p>
            <a:r>
              <a:rPr lang="en-US" dirty="0" smtClean="0"/>
              <a:t>From </a:t>
            </a:r>
            <a:r>
              <a:rPr lang="en-US" dirty="0" err="1" smtClean="0"/>
              <a:t>retrolental</a:t>
            </a:r>
            <a:r>
              <a:rPr lang="en-US" dirty="0" smtClean="0"/>
              <a:t> fibroplasia to ROP</a:t>
            </a:r>
          </a:p>
          <a:p>
            <a:r>
              <a:rPr lang="en-US" dirty="0" smtClean="0"/>
              <a:t>The discovery of the relationship between supplementary oxygen and ROP in 1950 led to rigid curtailment of oxygen supplementation in the nursery, and a dramatic decrease  </a:t>
            </a:r>
          </a:p>
        </p:txBody>
      </p:sp>
    </p:spTree>
    <p:extLst>
      <p:ext uri="{BB962C8B-B14F-4D97-AF65-F5344CB8AC3E}">
        <p14:creationId xmlns:p14="http://schemas.microsoft.com/office/powerpoint/2010/main" xmlns="" val="28651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95483" y="1931831"/>
            <a:ext cx="3953814" cy="30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19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2276"/>
            <a:ext cx="10515600" cy="567468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600" dirty="0"/>
              <a:t>Definitions of </a:t>
            </a:r>
            <a:r>
              <a:rPr lang="en-US" sz="4600" dirty="0" err="1"/>
              <a:t>prethreshold</a:t>
            </a:r>
            <a:r>
              <a:rPr lang="en-US" sz="4600" dirty="0"/>
              <a:t> and threshold ROP</a:t>
            </a:r>
          </a:p>
          <a:p>
            <a:pPr marL="0" indent="0">
              <a:buNone/>
            </a:pPr>
            <a:r>
              <a:rPr lang="en-US" sz="3600" dirty="0" err="1"/>
              <a:t>Prethreshold</a:t>
            </a:r>
            <a:r>
              <a:rPr lang="en-US" sz="3600" dirty="0"/>
              <a:t> ROP</a:t>
            </a:r>
          </a:p>
          <a:p>
            <a:pPr marL="0" indent="0">
              <a:buNone/>
            </a:pPr>
            <a:r>
              <a:rPr lang="en-US" dirty="0"/>
              <a:t>Zone I, any stage</a:t>
            </a:r>
          </a:p>
          <a:p>
            <a:pPr marL="0" indent="0">
              <a:buNone/>
            </a:pPr>
            <a:r>
              <a:rPr lang="en-US" dirty="0"/>
              <a:t>Zone II, stage 2 with </a:t>
            </a:r>
            <a:r>
              <a:rPr lang="en-US" dirty="0" smtClean="0"/>
              <a:t>plus </a:t>
            </a:r>
            <a:r>
              <a:rPr lang="en-US" dirty="0"/>
              <a:t>disease</a:t>
            </a:r>
          </a:p>
          <a:p>
            <a:pPr marL="0" indent="0">
              <a:buNone/>
            </a:pPr>
            <a:r>
              <a:rPr lang="en-US" dirty="0"/>
              <a:t>Zone II, stage 3 less than threshold</a:t>
            </a:r>
          </a:p>
          <a:p>
            <a:pPr marL="0" indent="0">
              <a:buNone/>
            </a:pPr>
            <a:r>
              <a:rPr lang="en-US" sz="3600" dirty="0" err="1"/>
              <a:t>Prethreshold</a:t>
            </a:r>
            <a:r>
              <a:rPr lang="en-US" sz="3600" dirty="0"/>
              <a:t> classification used for ETROP trial</a:t>
            </a:r>
          </a:p>
          <a:p>
            <a:pPr marL="0" indent="0">
              <a:buNone/>
            </a:pPr>
            <a:r>
              <a:rPr lang="en-US" sz="3400" dirty="0"/>
              <a:t>Type 1 (high-risk </a:t>
            </a:r>
            <a:r>
              <a:rPr lang="en-US" sz="3400" dirty="0" err="1"/>
              <a:t>prethreshold</a:t>
            </a:r>
            <a:r>
              <a:rPr lang="en-US" sz="3400" dirty="0"/>
              <a:t> where risk of unfavorable outcome is ≥15%)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Zone I, any stage with </a:t>
            </a:r>
            <a:r>
              <a:rPr lang="en-US" dirty="0" smtClean="0"/>
              <a:t>plus </a:t>
            </a:r>
            <a:r>
              <a:rPr lang="en-US" dirty="0"/>
              <a:t>disease</a:t>
            </a:r>
          </a:p>
          <a:p>
            <a:pPr marL="0" indent="0">
              <a:buNone/>
            </a:pPr>
            <a:r>
              <a:rPr lang="en-US" dirty="0"/>
              <a:t>Zone I, stage 3 without </a:t>
            </a:r>
            <a:r>
              <a:rPr lang="en-US" dirty="0" smtClean="0"/>
              <a:t>plus </a:t>
            </a:r>
            <a:r>
              <a:rPr lang="en-US" dirty="0"/>
              <a:t>disease</a:t>
            </a:r>
          </a:p>
          <a:p>
            <a:pPr marL="0" indent="0">
              <a:buNone/>
            </a:pPr>
            <a:r>
              <a:rPr lang="en-US" dirty="0"/>
              <a:t>Zone II, stage 2 or 3 with </a:t>
            </a:r>
            <a:r>
              <a:rPr lang="en-US" dirty="0" smtClean="0"/>
              <a:t>plus </a:t>
            </a:r>
            <a:r>
              <a:rPr lang="en-US" dirty="0"/>
              <a:t>disease</a:t>
            </a:r>
          </a:p>
          <a:p>
            <a:pPr marL="0" indent="0">
              <a:buNone/>
            </a:pPr>
            <a:r>
              <a:rPr lang="en-US" sz="3400" dirty="0"/>
              <a:t>Type 2 (low-risk </a:t>
            </a:r>
            <a:r>
              <a:rPr lang="en-US" sz="3400" dirty="0" err="1"/>
              <a:t>prethreshold</a:t>
            </a:r>
            <a:r>
              <a:rPr lang="en-US" sz="3400" dirty="0"/>
              <a:t> ROP where risk of unfavorable outcome is &lt;15%) </a:t>
            </a:r>
          </a:p>
          <a:p>
            <a:pPr marL="0" indent="0">
              <a:buNone/>
            </a:pPr>
            <a:r>
              <a:rPr lang="en-US" dirty="0"/>
              <a:t>Zone I, stage 1 or 2 without </a:t>
            </a:r>
            <a:r>
              <a:rPr lang="en-US" dirty="0" smtClean="0"/>
              <a:t>plus disease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Zone II, stage 3 without </a:t>
            </a:r>
            <a:r>
              <a:rPr lang="en-US" dirty="0" smtClean="0"/>
              <a:t>plus </a:t>
            </a:r>
            <a:r>
              <a:rPr lang="en-US" dirty="0"/>
              <a:t>disease</a:t>
            </a:r>
          </a:p>
          <a:p>
            <a:pPr marL="0" indent="0">
              <a:buNone/>
            </a:pPr>
            <a:r>
              <a:rPr lang="en-US" sz="4000" dirty="0"/>
              <a:t>Threshold ROP</a:t>
            </a:r>
          </a:p>
          <a:p>
            <a:pPr marL="0" indent="0">
              <a:buNone/>
            </a:pPr>
            <a:r>
              <a:rPr lang="en-US" dirty="0"/>
              <a:t>Zone </a:t>
            </a:r>
            <a:r>
              <a:rPr lang="en-US" dirty="0" smtClean="0"/>
              <a:t>I </a:t>
            </a:r>
            <a:r>
              <a:rPr lang="en-US" dirty="0"/>
              <a:t>or II, stage 3 (five contiguous or eight total clock hours) with plus disease</a:t>
            </a:r>
          </a:p>
        </p:txBody>
      </p:sp>
    </p:spTree>
    <p:extLst>
      <p:ext uri="{BB962C8B-B14F-4D97-AF65-F5344CB8AC3E}">
        <p14:creationId xmlns:p14="http://schemas.microsoft.com/office/powerpoint/2010/main" xmlns="" val="7726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 of onset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infants that develop some form of ROP do so </a:t>
            </a:r>
            <a:r>
              <a:rPr lang="en-US" dirty="0" smtClean="0"/>
              <a:t>at about </a:t>
            </a:r>
            <a:r>
              <a:rPr lang="en-US" dirty="0"/>
              <a:t>32 weeks’ postmenstrual age (PMA). PMA </a:t>
            </a:r>
            <a:r>
              <a:rPr lang="en-US" dirty="0" smtClean="0"/>
              <a:t>equals gestational </a:t>
            </a:r>
            <a:r>
              <a:rPr lang="en-US" dirty="0"/>
              <a:t>age plus age after birth in weeks 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Threshold disease, at which the risk of a poor </a:t>
            </a:r>
            <a:r>
              <a:rPr lang="en-US" dirty="0" smtClean="0"/>
              <a:t>outcome  </a:t>
            </a:r>
            <a:r>
              <a:rPr lang="en-US" dirty="0"/>
              <a:t>approached 50% </a:t>
            </a:r>
            <a:r>
              <a:rPr lang="en-US" dirty="0" smtClean="0"/>
              <a:t>, </a:t>
            </a:r>
            <a:r>
              <a:rPr lang="en-US" dirty="0"/>
              <a:t>peaks </a:t>
            </a:r>
            <a:r>
              <a:rPr lang="en-US" dirty="0" smtClean="0"/>
              <a:t>at approximately </a:t>
            </a:r>
            <a:r>
              <a:rPr lang="en-US" dirty="0"/>
              <a:t>37 weeks’ PMA </a:t>
            </a:r>
            <a:r>
              <a:rPr lang="en-US" dirty="0" smtClean="0"/>
              <a:t> </a:t>
            </a:r>
            <a:r>
              <a:rPr lang="en-US" dirty="0"/>
              <a:t>and high-risk </a:t>
            </a:r>
            <a:r>
              <a:rPr lang="en-US" dirty="0" err="1" smtClean="0"/>
              <a:t>prethreshold</a:t>
            </a:r>
            <a:r>
              <a:rPr lang="en-US" dirty="0" smtClean="0"/>
              <a:t> ROP , </a:t>
            </a:r>
            <a:r>
              <a:rPr lang="en-US" dirty="0"/>
              <a:t>where risk of a poor </a:t>
            </a:r>
            <a:r>
              <a:rPr lang="en-US" dirty="0" smtClean="0"/>
              <a:t>outcome is </a:t>
            </a:r>
            <a:r>
              <a:rPr lang="en-US" dirty="0"/>
              <a:t>≥15%, at approximately 35 weeks </a:t>
            </a:r>
          </a:p>
          <a:p>
            <a:r>
              <a:rPr lang="en-US" dirty="0" smtClean="0"/>
              <a:t> </a:t>
            </a:r>
            <a:r>
              <a:rPr lang="en-US" dirty="0"/>
              <a:t>Eyes that </a:t>
            </a:r>
            <a:r>
              <a:rPr lang="en-US" dirty="0" smtClean="0"/>
              <a:t>rapidly progress </a:t>
            </a:r>
            <a:r>
              <a:rPr lang="en-US" dirty="0"/>
              <a:t>to </a:t>
            </a:r>
            <a:r>
              <a:rPr lang="en-US" dirty="0" err="1"/>
              <a:t>prethreshold</a:t>
            </a:r>
            <a:r>
              <a:rPr lang="en-US" dirty="0"/>
              <a:t> ROP have a greater </a:t>
            </a:r>
            <a:r>
              <a:rPr lang="en-US" dirty="0" smtClean="0"/>
              <a:t>risk of </a:t>
            </a:r>
            <a:r>
              <a:rPr lang="en-US" dirty="0"/>
              <a:t>developing threshold ROP </a:t>
            </a:r>
            <a:r>
              <a:rPr lang="en-US" dirty="0" smtClean="0"/>
              <a:t> </a:t>
            </a:r>
            <a:r>
              <a:rPr lang="en-US" dirty="0"/>
              <a:t>and will </a:t>
            </a:r>
            <a:r>
              <a:rPr lang="en-US" dirty="0" smtClean="0"/>
              <a:t>develop threshold </a:t>
            </a:r>
            <a:r>
              <a:rPr lang="en-US" dirty="0"/>
              <a:t>disease at an earlier PMA. </a:t>
            </a:r>
            <a:r>
              <a:rPr lang="en-US" dirty="0" smtClean="0"/>
              <a:t> </a:t>
            </a:r>
          </a:p>
          <a:p>
            <a:r>
              <a:rPr lang="en-US" dirty="0" smtClean="0"/>
              <a:t>When infants achieve </a:t>
            </a:r>
            <a:r>
              <a:rPr lang="en-US" dirty="0"/>
              <a:t>45 weeks’ PMA without developing </a:t>
            </a:r>
            <a:r>
              <a:rPr lang="en-US" dirty="0" err="1" smtClean="0"/>
              <a:t>prethreshold</a:t>
            </a:r>
            <a:r>
              <a:rPr lang="en-US" dirty="0" smtClean="0"/>
              <a:t> ROP</a:t>
            </a:r>
            <a:r>
              <a:rPr lang="en-US" dirty="0"/>
              <a:t>, they have a low risk of developing </a:t>
            </a:r>
            <a:r>
              <a:rPr lang="en-US" dirty="0" smtClean="0"/>
              <a:t>threshold ROP </a:t>
            </a:r>
            <a:r>
              <a:rPr lang="en-US" dirty="0"/>
              <a:t>or of having a poor outcome</a:t>
            </a:r>
          </a:p>
        </p:txBody>
      </p:sp>
    </p:spTree>
    <p:extLst>
      <p:ext uri="{BB962C8B-B14F-4D97-AF65-F5344CB8AC3E}">
        <p14:creationId xmlns:p14="http://schemas.microsoft.com/office/powerpoint/2010/main" xmlns="" val="187376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of screening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first examination should generally be performed :</a:t>
            </a:r>
          </a:p>
          <a:p>
            <a:r>
              <a:rPr lang="en-US" dirty="0" smtClean="0"/>
              <a:t>Between 4-6 weeks of postnatal age        or</a:t>
            </a:r>
          </a:p>
          <a:p>
            <a:r>
              <a:rPr lang="en-US" dirty="0" smtClean="0"/>
              <a:t>Between 31 -33 weeks post menstrual age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sz="3600" dirty="0" smtClean="0">
                <a:solidFill>
                  <a:srgbClr val="FF0000"/>
                </a:solidFill>
              </a:rPr>
              <a:t>Whichever is later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48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week or less :</a:t>
            </a:r>
          </a:p>
          <a:p>
            <a:r>
              <a:rPr lang="en-US" dirty="0" smtClean="0"/>
              <a:t>Immature vascularization in zone 1 – no ROP</a:t>
            </a:r>
          </a:p>
          <a:p>
            <a:r>
              <a:rPr lang="en-US" dirty="0" smtClean="0"/>
              <a:t>Immature retina extends into posterior zone 2 ; near the boundary of zone 1</a:t>
            </a:r>
          </a:p>
          <a:p>
            <a:r>
              <a:rPr lang="en-US" dirty="0" smtClean="0"/>
              <a:t>Stage 1 or 2 ROP in zone 1</a:t>
            </a:r>
          </a:p>
          <a:p>
            <a:r>
              <a:rPr lang="en-US" dirty="0" smtClean="0"/>
              <a:t>Stage 3 ROP in zone 2</a:t>
            </a:r>
          </a:p>
          <a:p>
            <a:r>
              <a:rPr lang="en-US" dirty="0" smtClean="0"/>
              <a:t>The presence or suspected presence of aggressive posterior ROP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7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1-2 weeks</a:t>
            </a:r>
          </a:p>
          <a:p>
            <a:r>
              <a:rPr lang="en-US" dirty="0" smtClean="0"/>
              <a:t>Immature vascularization in posterior of zone 2</a:t>
            </a:r>
          </a:p>
          <a:p>
            <a:r>
              <a:rPr lang="en-US" dirty="0" smtClean="0"/>
              <a:t>Stage 2 ROP in zone 2</a:t>
            </a:r>
          </a:p>
          <a:p>
            <a:r>
              <a:rPr lang="en-US" dirty="0" smtClean="0"/>
              <a:t>Unequivocally regressing ROP in zone 1</a:t>
            </a:r>
          </a:p>
          <a:p>
            <a:pPr marL="0" indent="0">
              <a:buNone/>
            </a:pPr>
            <a:r>
              <a:rPr lang="en-US" dirty="0" smtClean="0"/>
              <a:t>   2 weeks</a:t>
            </a:r>
          </a:p>
          <a:p>
            <a:r>
              <a:rPr lang="en-US" dirty="0" smtClean="0"/>
              <a:t>Stage 1 ROP in zone 2</a:t>
            </a:r>
          </a:p>
          <a:p>
            <a:r>
              <a:rPr lang="en-US" dirty="0" smtClean="0"/>
              <a:t>Immature vascularization in zone 2 – no ROP</a:t>
            </a:r>
          </a:p>
          <a:p>
            <a:r>
              <a:rPr lang="en-US" dirty="0" smtClean="0"/>
              <a:t>Unequivocally </a:t>
            </a:r>
            <a:r>
              <a:rPr lang="en-US" dirty="0"/>
              <a:t>regressing ROP in </a:t>
            </a:r>
            <a:r>
              <a:rPr lang="en-US" dirty="0" smtClean="0"/>
              <a:t>zone 2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961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2-3 week </a:t>
            </a:r>
          </a:p>
          <a:p>
            <a:r>
              <a:rPr lang="en-US" dirty="0" smtClean="0"/>
              <a:t>Stage 1 or 2 ROP in zone 3</a:t>
            </a:r>
          </a:p>
          <a:p>
            <a:r>
              <a:rPr lang="en-US" dirty="0" smtClean="0"/>
              <a:t>regressing ROP in zone 3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When can retinal examination be discontinued ?</a:t>
            </a:r>
          </a:p>
          <a:p>
            <a:pPr marL="0" indent="0" algn="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06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 for screening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American academy of pediatric : all infants with birth weight of less than 1500 gr  or  gestational age of 30 weeks or less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</a:t>
            </a:r>
            <a:r>
              <a:rPr lang="en-US" dirty="0" smtClean="0">
                <a:solidFill>
                  <a:srgbClr val="FF0000"/>
                </a:solidFill>
              </a:rPr>
              <a:t>In IRAN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All infants with birth weight of less than 2000 gr or gestational age of 34 weeks or less</a:t>
            </a:r>
            <a:endParaRPr lang="en-US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F0"/>
                </a:solidFill>
              </a:rPr>
              <a:t>WINROP algorithm : systemic IGF -1 level and weight 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09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Discontinution</a:t>
            </a:r>
            <a:r>
              <a:rPr lang="en-US" dirty="0" smtClean="0"/>
              <a:t> of retinal screening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Full retinal vascularization in close proximity to the </a:t>
            </a:r>
            <a:r>
              <a:rPr lang="en-US" dirty="0" err="1" smtClean="0"/>
              <a:t>oraserrate</a:t>
            </a:r>
            <a:r>
              <a:rPr lang="en-US" dirty="0" smtClean="0"/>
              <a:t> for 360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Zone 3 retinal vascularization attained without pervious zone 1 or 2 ROP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Postmenstrual age of  50 weeks and no </a:t>
            </a:r>
            <a:r>
              <a:rPr lang="en-US" dirty="0" err="1" smtClean="0"/>
              <a:t>prethreshold</a:t>
            </a:r>
            <a:r>
              <a:rPr lang="en-US" dirty="0" smtClean="0"/>
              <a:t> disease or worse ROP is present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mtClean="0"/>
              <a:t>Regression of ROP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27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of  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ROP regresses; however, the disease typically </a:t>
            </a:r>
            <a:r>
              <a:rPr lang="en-US" dirty="0" smtClean="0"/>
              <a:t>progresses before </a:t>
            </a:r>
            <a:r>
              <a:rPr lang="en-US" dirty="0"/>
              <a:t>regressing and this progression can </a:t>
            </a:r>
            <a:r>
              <a:rPr lang="en-US" dirty="0" smtClean="0"/>
              <a:t>be rapid—in </a:t>
            </a:r>
            <a:r>
              <a:rPr lang="en-US" dirty="0"/>
              <a:t>the ETROP study, in infants born weighing &lt;</a:t>
            </a:r>
            <a:r>
              <a:rPr lang="en-US" dirty="0" smtClean="0"/>
              <a:t>1,251 g</a:t>
            </a:r>
            <a:r>
              <a:rPr lang="en-US" dirty="0"/>
              <a:t>, 22% of infants with type 2 </a:t>
            </a:r>
            <a:r>
              <a:rPr lang="en-US" dirty="0" err="1"/>
              <a:t>prethreshold</a:t>
            </a:r>
            <a:r>
              <a:rPr lang="en-US" dirty="0"/>
              <a:t> ROP </a:t>
            </a:r>
            <a:r>
              <a:rPr lang="en-US" dirty="0" smtClean="0"/>
              <a:t>progressed to </a:t>
            </a:r>
            <a:r>
              <a:rPr lang="en-US" dirty="0"/>
              <a:t>type 1 </a:t>
            </a:r>
            <a:r>
              <a:rPr lang="en-US" dirty="0" err="1"/>
              <a:t>prethreshold</a:t>
            </a:r>
            <a:r>
              <a:rPr lang="en-US" dirty="0"/>
              <a:t> and half of these in &lt;7 days </a:t>
            </a:r>
            <a:r>
              <a:rPr lang="en-US" dirty="0" smtClean="0"/>
              <a:t>.</a:t>
            </a:r>
          </a:p>
          <a:p>
            <a:r>
              <a:rPr lang="en-US" dirty="0" smtClean="0"/>
              <a:t> In about </a:t>
            </a:r>
            <a:r>
              <a:rPr lang="en-US" dirty="0"/>
              <a:t>6% of infants born weighing &lt;1,251 g, threshold </a:t>
            </a:r>
            <a:r>
              <a:rPr lang="en-US" dirty="0" smtClean="0"/>
              <a:t>ROP develops . </a:t>
            </a:r>
            <a:r>
              <a:rPr lang="en-US" dirty="0"/>
              <a:t>Without treatment, this results in an </a:t>
            </a:r>
            <a:r>
              <a:rPr lang="en-US" dirty="0" smtClean="0"/>
              <a:t>unfavorable outcome </a:t>
            </a:r>
            <a:r>
              <a:rPr lang="en-US" dirty="0"/>
              <a:t>in about 52% of eyes at 15-year </a:t>
            </a:r>
            <a:r>
              <a:rPr lang="en-US" dirty="0" err="1"/>
              <a:t>followup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In the CRYO-ROP trial, approximately 30% of </a:t>
            </a:r>
            <a:r>
              <a:rPr lang="en-US" dirty="0" smtClean="0"/>
              <a:t>eyes experienced </a:t>
            </a:r>
            <a:r>
              <a:rPr lang="en-US" dirty="0"/>
              <a:t>an unfavorable anatomic outcome even </a:t>
            </a:r>
            <a:r>
              <a:rPr lang="en-US" dirty="0" smtClean="0"/>
              <a:t>after treatment </a:t>
            </a:r>
            <a:r>
              <a:rPr lang="en-US" dirty="0"/>
              <a:t>for threshold ROP </a:t>
            </a:r>
            <a:r>
              <a:rPr lang="en-US" dirty="0" smtClean="0"/>
              <a:t>. </a:t>
            </a:r>
            <a:r>
              <a:rPr lang="en-US" dirty="0"/>
              <a:t>Unfavorable visual </a:t>
            </a:r>
            <a:r>
              <a:rPr lang="en-US" dirty="0" smtClean="0"/>
              <a:t>outcomes were </a:t>
            </a:r>
            <a:r>
              <a:rPr lang="en-US" dirty="0"/>
              <a:t>45% for treated eyes and 64% for </a:t>
            </a:r>
            <a:r>
              <a:rPr lang="en-US" dirty="0" smtClean="0"/>
              <a:t>untreated eyes</a:t>
            </a:r>
            <a:r>
              <a:rPr lang="en-US" dirty="0"/>
              <a:t>, respectively </a:t>
            </a:r>
            <a:r>
              <a:rPr lang="en-US" dirty="0" smtClean="0"/>
              <a:t>. </a:t>
            </a:r>
          </a:p>
          <a:p>
            <a:r>
              <a:rPr lang="en-US" dirty="0" smtClean="0"/>
              <a:t>However</a:t>
            </a:r>
            <a:r>
              <a:rPr lang="en-US" dirty="0"/>
              <a:t>, based on outcome </a:t>
            </a:r>
            <a:r>
              <a:rPr lang="en-US" dirty="0" smtClean="0"/>
              <a:t>data from </a:t>
            </a:r>
            <a:r>
              <a:rPr lang="en-US" dirty="0"/>
              <a:t>the ETROP trial, treatment at a less severe level </a:t>
            </a:r>
            <a:r>
              <a:rPr lang="en-US" dirty="0" smtClean="0"/>
              <a:t>of ROP</a:t>
            </a:r>
            <a:r>
              <a:rPr lang="en-US" dirty="0"/>
              <a:t>, that is, for type 1 </a:t>
            </a:r>
            <a:r>
              <a:rPr lang="en-US" dirty="0" err="1"/>
              <a:t>prethreshold</a:t>
            </a:r>
            <a:r>
              <a:rPr lang="en-US" dirty="0"/>
              <a:t> ROP (type 1 ROP</a:t>
            </a:r>
            <a:r>
              <a:rPr lang="en-US" dirty="0" smtClean="0"/>
              <a:t>), reduces </a:t>
            </a:r>
            <a:r>
              <a:rPr lang="en-US" dirty="0"/>
              <a:t>poor visual and </a:t>
            </a:r>
            <a:r>
              <a:rPr lang="en-US" dirty="0" smtClean="0"/>
              <a:t>functional outcomes compared to </a:t>
            </a:r>
            <a:r>
              <a:rPr lang="en-US" dirty="0"/>
              <a:t>waiting until threshold ROP develops</a:t>
            </a:r>
          </a:p>
        </p:txBody>
      </p:sp>
    </p:spTree>
    <p:extLst>
      <p:ext uri="{BB962C8B-B14F-4D97-AF65-F5344CB8AC3E}">
        <p14:creationId xmlns:p14="http://schemas.microsoft.com/office/powerpoint/2010/main" xmlns="" val="20113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Retrolental</a:t>
            </a:r>
            <a:r>
              <a:rPr lang="en-US" dirty="0" smtClean="0"/>
              <a:t> fibroplasia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472502" y="1975264"/>
            <a:ext cx="4108361" cy="332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70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</a:t>
            </a:r>
            <a:r>
              <a:rPr lang="en-US" dirty="0" err="1" smtClean="0"/>
              <a:t>dignosis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Familial exudative </a:t>
            </a:r>
            <a:r>
              <a:rPr lang="en-US" dirty="0" err="1" smtClean="0"/>
              <a:t>vitreoretinopathy</a:t>
            </a:r>
            <a:endParaRPr lang="en-US" dirty="0" smtClean="0"/>
          </a:p>
          <a:p>
            <a:r>
              <a:rPr lang="en-US" dirty="0" smtClean="0"/>
              <a:t>Norrie disease</a:t>
            </a:r>
          </a:p>
          <a:p>
            <a:r>
              <a:rPr lang="en-US" dirty="0" err="1" smtClean="0"/>
              <a:t>Incontinentia</a:t>
            </a:r>
            <a:r>
              <a:rPr lang="en-US" dirty="0" smtClean="0"/>
              <a:t> </a:t>
            </a:r>
            <a:r>
              <a:rPr lang="en-US" dirty="0" err="1" smtClean="0"/>
              <a:t>pigmenti</a:t>
            </a:r>
            <a:endParaRPr lang="en-US" dirty="0" smtClean="0"/>
          </a:p>
          <a:p>
            <a:r>
              <a:rPr lang="en-US" dirty="0" smtClean="0"/>
              <a:t>Congenital retinal fold</a:t>
            </a:r>
          </a:p>
          <a:p>
            <a:r>
              <a:rPr lang="en-US" dirty="0" err="1" smtClean="0"/>
              <a:t>Toxocara</a:t>
            </a:r>
            <a:r>
              <a:rPr lang="en-US" dirty="0" smtClean="0"/>
              <a:t> </a:t>
            </a:r>
            <a:r>
              <a:rPr lang="en-US" dirty="0" err="1" smtClean="0"/>
              <a:t>canis</a:t>
            </a:r>
            <a:r>
              <a:rPr lang="en-US" dirty="0" smtClean="0"/>
              <a:t> infection</a:t>
            </a:r>
          </a:p>
          <a:p>
            <a:r>
              <a:rPr lang="en-US" dirty="0" smtClean="0"/>
              <a:t>Causes of </a:t>
            </a:r>
            <a:r>
              <a:rPr lang="en-US" dirty="0" err="1" smtClean="0"/>
              <a:t>leukocoria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36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Crayotherapy</a:t>
            </a:r>
            <a:r>
              <a:rPr lang="en-US" dirty="0" smtClean="0"/>
              <a:t> of avascular retina</a:t>
            </a:r>
          </a:p>
          <a:p>
            <a:r>
              <a:rPr lang="en-US" dirty="0" err="1" smtClean="0"/>
              <a:t>Lasertherapy</a:t>
            </a:r>
            <a:r>
              <a:rPr lang="en-US" dirty="0" smtClean="0"/>
              <a:t> of avascular retina</a:t>
            </a:r>
          </a:p>
          <a:p>
            <a:r>
              <a:rPr lang="en-US" dirty="0" smtClean="0"/>
              <a:t>Anti-VEGF treatment</a:t>
            </a:r>
          </a:p>
          <a:p>
            <a:r>
              <a:rPr lang="en-US" dirty="0" smtClean="0"/>
              <a:t>Surgery : scleral band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deep </a:t>
            </a:r>
            <a:r>
              <a:rPr lang="en-US" dirty="0" err="1" smtClean="0"/>
              <a:t>vitrectomy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102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Cryotherapy</a:t>
            </a:r>
            <a:r>
              <a:rPr lang="en-US" dirty="0" smtClean="0"/>
              <a:t> for ROP : 1988</a:t>
            </a:r>
          </a:p>
          <a:p>
            <a:r>
              <a:rPr lang="en-US" dirty="0" smtClean="0"/>
              <a:t>ETROP : laser ablation treatment of avascular retina in type 1 and threshold ROP</a:t>
            </a:r>
          </a:p>
          <a:p>
            <a:r>
              <a:rPr lang="en-US" dirty="0" smtClean="0"/>
              <a:t>Beat ROP study : compared with conventional laser therapy ; a </a:t>
            </a:r>
            <a:r>
              <a:rPr lang="en-US" dirty="0" err="1" smtClean="0"/>
              <a:t>stastically</a:t>
            </a:r>
            <a:r>
              <a:rPr lang="en-US" dirty="0" smtClean="0"/>
              <a:t> significant treatment benefit for </a:t>
            </a:r>
            <a:r>
              <a:rPr lang="en-US" dirty="0" err="1" smtClean="0"/>
              <a:t>bevacizumab</a:t>
            </a:r>
            <a:r>
              <a:rPr lang="en-US" dirty="0" smtClean="0"/>
              <a:t> was demonstrated for zone 1 ROP ; where as zone 2 ROP had similar outcomes with either treatment .</a:t>
            </a:r>
          </a:p>
        </p:txBody>
      </p:sp>
    </p:spTree>
    <p:extLst>
      <p:ext uri="{BB962C8B-B14F-4D97-AF65-F5344CB8AC3E}">
        <p14:creationId xmlns:p14="http://schemas.microsoft.com/office/powerpoint/2010/main" xmlns="" val="39326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2300" y="2163651"/>
            <a:ext cx="4121238" cy="3412901"/>
          </a:xfrm>
        </p:spPr>
      </p:pic>
    </p:spTree>
    <p:extLst>
      <p:ext uri="{BB962C8B-B14F-4D97-AF65-F5344CB8AC3E}">
        <p14:creationId xmlns:p14="http://schemas.microsoft.com/office/powerpoint/2010/main" xmlns="" val="42670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7752" y="2125014"/>
            <a:ext cx="4211391" cy="3503054"/>
          </a:xfrm>
        </p:spPr>
      </p:pic>
    </p:spTree>
    <p:extLst>
      <p:ext uri="{BB962C8B-B14F-4D97-AF65-F5344CB8AC3E}">
        <p14:creationId xmlns:p14="http://schemas.microsoft.com/office/powerpoint/2010/main" xmlns="" val="427857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72" b="17542"/>
          <a:stretch/>
        </p:blipFill>
        <p:spPr>
          <a:xfrm>
            <a:off x="2206224" y="2015837"/>
            <a:ext cx="2947667" cy="339782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83" b="18496"/>
          <a:stretch/>
        </p:blipFill>
        <p:spPr>
          <a:xfrm>
            <a:off x="7294418" y="2015837"/>
            <a:ext cx="2889212" cy="3356263"/>
          </a:xfrm>
        </p:spPr>
      </p:pic>
    </p:spTree>
    <p:extLst>
      <p:ext uri="{BB962C8B-B14F-4D97-AF65-F5344CB8AC3E}">
        <p14:creationId xmlns:p14="http://schemas.microsoft.com/office/powerpoint/2010/main" xmlns="" val="78495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2435887" y="1846263"/>
            <a:ext cx="2260863" cy="40227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22" b="17780"/>
          <a:stretch/>
        </p:blipFill>
        <p:spPr>
          <a:xfrm>
            <a:off x="7096991" y="2192482"/>
            <a:ext cx="2889211" cy="3553691"/>
          </a:xfrm>
        </p:spPr>
      </p:pic>
    </p:spTree>
    <p:extLst>
      <p:ext uri="{BB962C8B-B14F-4D97-AF65-F5344CB8AC3E}">
        <p14:creationId xmlns:p14="http://schemas.microsoft.com/office/powerpoint/2010/main" xmlns="" val="11594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2435887" y="1846263"/>
            <a:ext cx="2260863" cy="40227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72" b="20168"/>
          <a:stretch/>
        </p:blipFill>
        <p:spPr>
          <a:xfrm>
            <a:off x="6712527" y="2026227"/>
            <a:ext cx="3263284" cy="3522518"/>
          </a:xfrm>
        </p:spPr>
      </p:pic>
    </p:spTree>
    <p:extLst>
      <p:ext uri="{BB962C8B-B14F-4D97-AF65-F5344CB8AC3E}">
        <p14:creationId xmlns:p14="http://schemas.microsoft.com/office/powerpoint/2010/main" xmlns="" val="25503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11" b="18258"/>
          <a:stretch/>
        </p:blipFill>
        <p:spPr>
          <a:xfrm>
            <a:off x="2205798" y="2088574"/>
            <a:ext cx="2446404" cy="329391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28" b="19691"/>
          <a:stretch/>
        </p:blipFill>
        <p:spPr>
          <a:xfrm>
            <a:off x="7273636" y="2088574"/>
            <a:ext cx="2743739" cy="3293918"/>
          </a:xfrm>
        </p:spPr>
      </p:pic>
    </p:spTree>
    <p:extLst>
      <p:ext uri="{BB962C8B-B14F-4D97-AF65-F5344CB8AC3E}">
        <p14:creationId xmlns:p14="http://schemas.microsoft.com/office/powerpoint/2010/main" xmlns="" val="25245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2134861" y="1846263"/>
            <a:ext cx="2862916" cy="4022725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238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 of 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Normally retinal vascularization proceeds from the optic disc to the periphery , begins at week 16 of gestation , and is completed nasally by 36 weeks of gestation , and temporally by 40 weeks gestation 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pathophysiology of ROP has 2 phase process : </a:t>
            </a:r>
          </a:p>
          <a:p>
            <a:pPr marL="0" indent="0">
              <a:buNone/>
            </a:pPr>
            <a:r>
              <a:rPr lang="en-US" dirty="0" smtClean="0"/>
              <a:t>1 – Cessation of normal retinal vasculature : decrease the level of  VEGF and IGF-1</a:t>
            </a:r>
          </a:p>
          <a:p>
            <a:pPr marL="0" indent="0">
              <a:buNone/>
            </a:pPr>
            <a:r>
              <a:rPr lang="en-US" dirty="0" smtClean="0"/>
              <a:t>2- the second phase begins at 31-34 weeks </a:t>
            </a:r>
            <a:r>
              <a:rPr lang="en-US" dirty="0" err="1" smtClean="0"/>
              <a:t>postconseptional</a:t>
            </a:r>
            <a:r>
              <a:rPr lang="en-US" dirty="0" smtClean="0"/>
              <a:t> age : abundance of VEGF and IGF-1 secreted by ischemic retina as well as by the oxidative damage to endothelial cells , which leads to disorganized vascular growth .</a:t>
            </a:r>
          </a:p>
        </p:txBody>
      </p:sp>
    </p:spTree>
    <p:extLst>
      <p:ext uri="{BB962C8B-B14F-4D97-AF65-F5344CB8AC3E}">
        <p14:creationId xmlns:p14="http://schemas.microsoft.com/office/powerpoint/2010/main" xmlns="" val="37121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33" b="17064"/>
          <a:stretch/>
        </p:blipFill>
        <p:spPr>
          <a:xfrm>
            <a:off x="2205798" y="2202873"/>
            <a:ext cx="2979266" cy="323157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55" b="19692"/>
          <a:stretch/>
        </p:blipFill>
        <p:spPr>
          <a:xfrm>
            <a:off x="6538955" y="2099842"/>
            <a:ext cx="3086638" cy="3231573"/>
          </a:xfrm>
        </p:spPr>
      </p:pic>
    </p:spTree>
    <p:extLst>
      <p:ext uri="{BB962C8B-B14F-4D97-AF65-F5344CB8AC3E}">
        <p14:creationId xmlns:p14="http://schemas.microsoft.com/office/powerpoint/2010/main" xmlns="" val="7713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6963" y="2469307"/>
            <a:ext cx="4938712" cy="27766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8238" y="2469753"/>
            <a:ext cx="4937125" cy="2775744"/>
          </a:xfrm>
        </p:spPr>
      </p:pic>
    </p:spTree>
    <p:extLst>
      <p:ext uri="{BB962C8B-B14F-4D97-AF65-F5344CB8AC3E}">
        <p14:creationId xmlns:p14="http://schemas.microsoft.com/office/powerpoint/2010/main" xmlns="" val="410891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95" b="18019"/>
          <a:stretch/>
        </p:blipFill>
        <p:spPr>
          <a:xfrm>
            <a:off x="1402773" y="1922318"/>
            <a:ext cx="3322165" cy="363681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18" b="17064"/>
          <a:stretch/>
        </p:blipFill>
        <p:spPr>
          <a:xfrm>
            <a:off x="6889173" y="1828800"/>
            <a:ext cx="3097029" cy="3605645"/>
          </a:xfrm>
        </p:spPr>
      </p:pic>
    </p:spTree>
    <p:extLst>
      <p:ext uri="{BB962C8B-B14F-4D97-AF65-F5344CB8AC3E}">
        <p14:creationId xmlns:p14="http://schemas.microsoft.com/office/powerpoint/2010/main" xmlns="" val="32509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Oxygen supplementation</a:t>
            </a:r>
          </a:p>
          <a:p>
            <a:r>
              <a:rPr lang="en-US" dirty="0" smtClean="0"/>
              <a:t>Short gestational period</a:t>
            </a:r>
          </a:p>
          <a:p>
            <a:r>
              <a:rPr lang="en-US" dirty="0" err="1" smtClean="0"/>
              <a:t>Iow</a:t>
            </a:r>
            <a:r>
              <a:rPr lang="en-US" dirty="0" smtClean="0"/>
              <a:t> birth weight</a:t>
            </a:r>
          </a:p>
          <a:p>
            <a:r>
              <a:rPr lang="en-US" dirty="0" smtClean="0"/>
              <a:t>Genetic predisposition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Intercurrent</a:t>
            </a:r>
            <a:r>
              <a:rPr lang="en-US" dirty="0" smtClean="0">
                <a:solidFill>
                  <a:srgbClr val="FF0000"/>
                </a:solidFill>
              </a:rPr>
              <a:t> illness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Blood transfusion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Pco2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Weight gain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Systemic IGF-1 level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01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Prevalence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Based on 1993 World Health Organization </a:t>
            </a:r>
            <a:r>
              <a:rPr lang="en-US" dirty="0" err="1" smtClean="0"/>
              <a:t>estimates,over</a:t>
            </a:r>
            <a:r>
              <a:rPr lang="en-US" dirty="0" smtClean="0"/>
              <a:t> </a:t>
            </a:r>
            <a:r>
              <a:rPr lang="en-US" dirty="0"/>
              <a:t>50,000 children are blind from ROP </a:t>
            </a:r>
            <a:r>
              <a:rPr lang="en-US" dirty="0" smtClean="0"/>
              <a:t>worldwide, with </a:t>
            </a:r>
            <a:r>
              <a:rPr lang="en-US" dirty="0"/>
              <a:t>many more with unilateral loss of vision or visual </a:t>
            </a:r>
            <a:r>
              <a:rPr lang="en-US" dirty="0" smtClean="0"/>
              <a:t>impairment .</a:t>
            </a:r>
          </a:p>
          <a:p>
            <a:r>
              <a:rPr lang="en-US" dirty="0" smtClean="0"/>
              <a:t>In </a:t>
            </a:r>
            <a:r>
              <a:rPr lang="en-US" dirty="0"/>
              <a:t>the United States, the </a:t>
            </a:r>
            <a:r>
              <a:rPr lang="en-US" dirty="0" smtClean="0"/>
              <a:t>incidence of </a:t>
            </a:r>
            <a:r>
              <a:rPr lang="en-US" dirty="0"/>
              <a:t>ROP was estimated in the Early Treatment </a:t>
            </a:r>
            <a:r>
              <a:rPr lang="en-US" dirty="0" smtClean="0"/>
              <a:t>for Retinopathy </a:t>
            </a:r>
            <a:r>
              <a:rPr lang="en-US" dirty="0"/>
              <a:t>of Prematurity (ETROP) study to be </a:t>
            </a:r>
            <a:r>
              <a:rPr lang="en-US" dirty="0" smtClean="0"/>
              <a:t>68% among </a:t>
            </a:r>
            <a:r>
              <a:rPr lang="en-US" dirty="0"/>
              <a:t>infants of &lt;1,251 g, similar to the results seen </a:t>
            </a:r>
            <a:r>
              <a:rPr lang="en-US" dirty="0" smtClean="0"/>
              <a:t>in the </a:t>
            </a:r>
            <a:r>
              <a:rPr lang="en-US" dirty="0" err="1"/>
              <a:t>Cryotherapy</a:t>
            </a:r>
            <a:r>
              <a:rPr lang="en-US" dirty="0"/>
              <a:t> for Retinopathy of Prematurity (</a:t>
            </a:r>
            <a:r>
              <a:rPr lang="en-US" dirty="0" smtClean="0"/>
              <a:t>CRYOROP) study</a:t>
            </a:r>
            <a:r>
              <a:rPr lang="en-US" dirty="0"/>
              <a:t>, conducted 15 years </a:t>
            </a:r>
            <a:r>
              <a:rPr lang="en-US" dirty="0" smtClean="0"/>
              <a:t>earlier . </a:t>
            </a:r>
            <a:endParaRPr lang="en-US" dirty="0"/>
          </a:p>
          <a:p>
            <a:r>
              <a:rPr lang="en-US" dirty="0"/>
              <a:t>The </a:t>
            </a:r>
            <a:r>
              <a:rPr lang="en-US" dirty="0" smtClean="0"/>
              <a:t>incidence of </a:t>
            </a:r>
            <a:r>
              <a:rPr lang="en-US" dirty="0"/>
              <a:t>ROP increases with decreasing birth </a:t>
            </a:r>
            <a:r>
              <a:rPr lang="en-US" dirty="0" smtClean="0"/>
              <a:t>weight and </a:t>
            </a:r>
            <a:r>
              <a:rPr lang="en-US" dirty="0"/>
              <a:t>has been reported to be 33.2% for infants with </a:t>
            </a:r>
            <a:r>
              <a:rPr lang="en-US" dirty="0" smtClean="0"/>
              <a:t>birth weight </a:t>
            </a:r>
            <a:r>
              <a:rPr lang="en-US" dirty="0"/>
              <a:t>&lt;1,000 g in recent literature, much lower </a:t>
            </a:r>
            <a:r>
              <a:rPr lang="en-US" dirty="0" smtClean="0"/>
              <a:t>than in </a:t>
            </a:r>
            <a:r>
              <a:rPr lang="en-US" dirty="0"/>
              <a:t>the ETROP and CRYO-ROP studies </a:t>
            </a:r>
            <a:r>
              <a:rPr lang="en-US" dirty="0" smtClean="0"/>
              <a:t>. </a:t>
            </a:r>
            <a:r>
              <a:rPr lang="en-US" dirty="0"/>
              <a:t>This </a:t>
            </a:r>
            <a:r>
              <a:rPr lang="en-US" dirty="0" smtClean="0"/>
              <a:t>may represent </a:t>
            </a:r>
            <a:r>
              <a:rPr lang="en-US" dirty="0"/>
              <a:t>a true decrease in the incidence of disease </a:t>
            </a:r>
            <a:r>
              <a:rPr lang="en-US" dirty="0" smtClean="0"/>
              <a:t>or simply </a:t>
            </a:r>
            <a:r>
              <a:rPr lang="en-US" dirty="0"/>
              <a:t>be a reflection of the differences in the </a:t>
            </a:r>
            <a:r>
              <a:rPr lang="en-US" dirty="0" smtClean="0"/>
              <a:t>methodology of </a:t>
            </a:r>
            <a:r>
              <a:rPr lang="en-US" dirty="0"/>
              <a:t>the studies (prospective vs. retrospective).</a:t>
            </a:r>
          </a:p>
        </p:txBody>
      </p:sp>
    </p:spTree>
    <p:extLst>
      <p:ext uri="{BB962C8B-B14F-4D97-AF65-F5344CB8AC3E}">
        <p14:creationId xmlns:p14="http://schemas.microsoft.com/office/powerpoint/2010/main" xmlns="" val="32402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Classification of 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Zone : 1 , 2, 3</a:t>
            </a:r>
          </a:p>
          <a:p>
            <a:r>
              <a:rPr lang="en-US" dirty="0" smtClean="0"/>
              <a:t>Stage :  1 ; 2 ; 3 ; 4A ; 4B ; 5</a:t>
            </a:r>
          </a:p>
          <a:p>
            <a:r>
              <a:rPr lang="en-US" dirty="0" smtClean="0"/>
              <a:t>Extent of stage</a:t>
            </a:r>
          </a:p>
          <a:p>
            <a:r>
              <a:rPr lang="en-US" dirty="0" err="1" smtClean="0"/>
              <a:t>Persence</a:t>
            </a:r>
            <a:r>
              <a:rPr lang="en-US" dirty="0" smtClean="0"/>
              <a:t> of plus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86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8958" y="2228046"/>
            <a:ext cx="5314211" cy="3490174"/>
          </a:xfrm>
        </p:spPr>
      </p:pic>
    </p:spTree>
    <p:extLst>
      <p:ext uri="{BB962C8B-B14F-4D97-AF65-F5344CB8AC3E}">
        <p14:creationId xmlns:p14="http://schemas.microsoft.com/office/powerpoint/2010/main" xmlns="" val="4116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of 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Stage 1 : A line is apparent between vascular and avascular retina</a:t>
            </a:r>
          </a:p>
          <a:p>
            <a:r>
              <a:rPr lang="en-US" dirty="0" smtClean="0"/>
              <a:t>Stage 2 : there is a ridge having obvious volume</a:t>
            </a:r>
          </a:p>
          <a:p>
            <a:r>
              <a:rPr lang="en-US" dirty="0" smtClean="0"/>
              <a:t>Stage 3 : There is neovascularization growing on to the vitreous at the ridge</a:t>
            </a:r>
          </a:p>
          <a:p>
            <a:r>
              <a:rPr lang="en-US" dirty="0" smtClean="0"/>
              <a:t>Stage 4 : there is partial retinal detachment ; 4A without  macular involvement and 4B with macular involvement</a:t>
            </a:r>
          </a:p>
          <a:p>
            <a:r>
              <a:rPr lang="en-US" dirty="0" smtClean="0"/>
              <a:t>Stage 5 : total retinal detachment and is described as close or open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52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590</TotalTime>
  <Words>1461</Words>
  <Application>Microsoft Office PowerPoint</Application>
  <PresentationFormat>Custom</PresentationFormat>
  <Paragraphs>141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Retrospect</vt:lpstr>
      <vt:lpstr>Retinopathy Of  Prematurity</vt:lpstr>
      <vt:lpstr>Historty</vt:lpstr>
      <vt:lpstr>Retrolental fibroplasia</vt:lpstr>
      <vt:lpstr>Pathophysiology of ROP</vt:lpstr>
      <vt:lpstr>Risk factors</vt:lpstr>
      <vt:lpstr>Prevalence</vt:lpstr>
      <vt:lpstr>International Classification of ROP</vt:lpstr>
      <vt:lpstr>Slide 8</vt:lpstr>
      <vt:lpstr>Staging of ROP</vt:lpstr>
      <vt:lpstr>Slide 10</vt:lpstr>
      <vt:lpstr>Aggressive posterior ROP</vt:lpstr>
      <vt:lpstr>Stage 1</vt:lpstr>
      <vt:lpstr>Stage 2</vt:lpstr>
      <vt:lpstr>Stage 2</vt:lpstr>
      <vt:lpstr>Stage 2</vt:lpstr>
      <vt:lpstr>Stage 3</vt:lpstr>
      <vt:lpstr>Stage 3</vt:lpstr>
      <vt:lpstr>Plus disease</vt:lpstr>
      <vt:lpstr>Plus disease</vt:lpstr>
      <vt:lpstr>Slide 20</vt:lpstr>
      <vt:lpstr>Slide 21</vt:lpstr>
      <vt:lpstr>Age of onset</vt:lpstr>
      <vt:lpstr>Time of screening</vt:lpstr>
      <vt:lpstr>Follow up time</vt:lpstr>
      <vt:lpstr>Follow up time</vt:lpstr>
      <vt:lpstr>Follow up time</vt:lpstr>
      <vt:lpstr>Criteria for screening</vt:lpstr>
      <vt:lpstr>Discontinution of retinal screening exam</vt:lpstr>
      <vt:lpstr>Course of  ROP</vt:lpstr>
      <vt:lpstr>Differential dignosis</vt:lpstr>
      <vt:lpstr>Treatment</vt:lpstr>
      <vt:lpstr>TREATMENT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Retinopathy Of  Prematurity</dc:title>
  <dc:creator>asus</dc:creator>
  <cp:lastModifiedBy>komari</cp:lastModifiedBy>
  <cp:revision>65</cp:revision>
  <dcterms:created xsi:type="dcterms:W3CDTF">2016-08-05T10:32:41Z</dcterms:created>
  <dcterms:modified xsi:type="dcterms:W3CDTF">2021-02-27T04:59:11Z</dcterms:modified>
</cp:coreProperties>
</file>